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Mckee" initials="JM" lastIdx="2" clrIdx="0">
    <p:extLst>
      <p:ext uri="{19B8F6BF-5375-455C-9EA6-DF929625EA0E}">
        <p15:presenceInfo xmlns:p15="http://schemas.microsoft.com/office/powerpoint/2012/main" userId="Jessica Mck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763" autoAdjust="0"/>
  </p:normalViewPr>
  <p:slideViewPr>
    <p:cSldViewPr snapToGrid="0">
      <p:cViewPr varScale="1">
        <p:scale>
          <a:sx n="82" d="100"/>
          <a:sy n="82" d="100"/>
        </p:scale>
        <p:origin x="15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2CAE1-81B2-45FB-A14F-5BC7EB60EC26}"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C11D5-9191-480E-BEE1-786712CC3BB7}" type="slidenum">
              <a:rPr lang="en-US" smtClean="0"/>
              <a:t>‹#›</a:t>
            </a:fld>
            <a:endParaRPr lang="en-US"/>
          </a:p>
        </p:txBody>
      </p:sp>
    </p:spTree>
    <p:extLst>
      <p:ext uri="{BB962C8B-B14F-4D97-AF65-F5344CB8AC3E}">
        <p14:creationId xmlns:p14="http://schemas.microsoft.com/office/powerpoint/2010/main" val="54447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COOL study is enrolling a cohort of extremely sick patients who are at high risk of death and poor outcomes related to their underlying severe complicated intra-abdominal sepsis at enrolment.   It s critical for patient safety however, that any potential adverse reaction that might be related to a patients participation in the study be reported to the Studies Sponsors.   We are therefore requesting that both </a:t>
            </a:r>
            <a:r>
              <a:rPr lang="en-US" sz="1200" b="1" kern="1200" dirty="0">
                <a:solidFill>
                  <a:schemeClr val="tx1"/>
                </a:solidFill>
                <a:effectLst/>
                <a:latin typeface="+mn-lt"/>
                <a:ea typeface="+mn-ea"/>
                <a:cs typeface="+mn-cs"/>
              </a:rPr>
              <a:t>Suspected Unexpected Serious Adverse Reactions (SUSAR’s)</a:t>
            </a:r>
            <a:r>
              <a:rPr lang="en-US" sz="1200" kern="1200" dirty="0">
                <a:solidFill>
                  <a:schemeClr val="tx1"/>
                </a:solidFill>
                <a:effectLst/>
                <a:latin typeface="+mn-lt"/>
                <a:ea typeface="+mn-ea"/>
                <a:cs typeface="+mn-cs"/>
              </a:rPr>
              <a:t> and any Serious Adverse Reactions (SAR) that the Principle Investigator feels may be study related be reported promptly. </a:t>
            </a:r>
          </a:p>
          <a:p>
            <a:endParaRPr lang="en-US" dirty="0"/>
          </a:p>
        </p:txBody>
      </p:sp>
      <p:sp>
        <p:nvSpPr>
          <p:cNvPr id="4" name="Slide Number Placeholder 3"/>
          <p:cNvSpPr>
            <a:spLocks noGrp="1"/>
          </p:cNvSpPr>
          <p:nvPr>
            <p:ph type="sldNum" sz="quarter" idx="10"/>
          </p:nvPr>
        </p:nvSpPr>
        <p:spPr/>
        <p:txBody>
          <a:bodyPr/>
          <a:lstStyle/>
          <a:p>
            <a:fld id="{2F3C11D5-9191-480E-BEE1-786712CC3BB7}" type="slidenum">
              <a:rPr lang="en-US" smtClean="0"/>
              <a:t>2</a:t>
            </a:fld>
            <a:endParaRPr lang="en-US"/>
          </a:p>
        </p:txBody>
      </p:sp>
    </p:spTree>
    <p:extLst>
      <p:ext uri="{BB962C8B-B14F-4D97-AF65-F5344CB8AC3E}">
        <p14:creationId xmlns:p14="http://schemas.microsoft.com/office/powerpoint/2010/main" val="405864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patients that develop any of the following </a:t>
            </a:r>
            <a:r>
              <a:rPr lang="en-US" sz="1200" b="1" kern="1200" dirty="0">
                <a:solidFill>
                  <a:schemeClr val="tx1"/>
                </a:solidFill>
                <a:effectLst/>
                <a:latin typeface="+mn-lt"/>
                <a:ea typeface="+mn-ea"/>
                <a:cs typeface="+mn-cs"/>
              </a:rPr>
              <a:t>SUSAR’s</a:t>
            </a:r>
            <a:r>
              <a:rPr lang="en-US" sz="1200" kern="1200" dirty="0">
                <a:solidFill>
                  <a:schemeClr val="tx1"/>
                </a:solidFill>
                <a:effectLst/>
                <a:latin typeface="+mn-lt"/>
                <a:ea typeface="+mn-ea"/>
                <a:cs typeface="+mn-cs"/>
              </a:rPr>
              <a:t> MUST be reported within 24 hours to Dr. Kirkpatrick:</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Death</a:t>
            </a:r>
          </a:p>
          <a:p>
            <a:pPr lvl="0"/>
            <a:r>
              <a:rPr lang="en-US" sz="1200" kern="1200" dirty="0">
                <a:solidFill>
                  <a:schemeClr val="tx1"/>
                </a:solidFill>
                <a:effectLst/>
                <a:latin typeface="+mn-lt"/>
                <a:ea typeface="+mn-ea"/>
                <a:cs typeface="+mn-cs"/>
              </a:rPr>
              <a:t>Enteroatmospheric </a:t>
            </a:r>
            <a:r>
              <a:rPr lang="en-US" sz="1200" kern="1200" dirty="0" smtClean="0">
                <a:solidFill>
                  <a:schemeClr val="tx1"/>
                </a:solidFill>
                <a:effectLst/>
                <a:latin typeface="+mn-lt"/>
                <a:ea typeface="+mn-ea"/>
                <a:cs typeface="+mn-cs"/>
              </a:rPr>
              <a:t>fistulae</a:t>
            </a:r>
          </a:p>
          <a:p>
            <a:pPr lvl="0"/>
            <a:r>
              <a:rPr lang="en-US" sz="1200" kern="1200" dirty="0" err="1" smtClean="0">
                <a:solidFill>
                  <a:schemeClr val="tx1"/>
                </a:solidFill>
                <a:effectLst/>
                <a:latin typeface="+mn-lt"/>
                <a:ea typeface="+mn-ea"/>
                <a:cs typeface="+mn-cs"/>
              </a:rPr>
              <a:t>enterocutaneous</a:t>
            </a:r>
            <a:r>
              <a:rPr lang="en-US" sz="1200" kern="1200" dirty="0" smtClean="0">
                <a:solidFill>
                  <a:schemeClr val="tx1"/>
                </a:solidFill>
                <a:effectLst/>
                <a:latin typeface="+mn-lt"/>
                <a:ea typeface="+mn-ea"/>
                <a:cs typeface="+mn-cs"/>
              </a:rPr>
              <a:t> fistula</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Overt abdominal compartment syndrome</a:t>
            </a:r>
          </a:p>
          <a:p>
            <a:pPr lvl="0"/>
            <a:r>
              <a:rPr lang="en-US" sz="1200" kern="1200" dirty="0">
                <a:solidFill>
                  <a:schemeClr val="tx1"/>
                </a:solidFill>
                <a:effectLst/>
                <a:latin typeface="+mn-lt"/>
                <a:ea typeface="+mn-ea"/>
                <a:cs typeface="+mn-cs"/>
              </a:rPr>
              <a:t>Re-laparotomy in formally closed abdomens</a:t>
            </a:r>
          </a:p>
          <a:p>
            <a:pPr lvl="0"/>
            <a:r>
              <a:rPr lang="en-US" sz="1200" kern="1200" dirty="0">
                <a:solidFill>
                  <a:schemeClr val="tx1"/>
                </a:solidFill>
                <a:effectLst/>
                <a:latin typeface="+mn-lt"/>
                <a:ea typeface="+mn-ea"/>
                <a:cs typeface="+mn-cs"/>
              </a:rPr>
              <a:t>Any serious event that the PI sees as unexpected but related to the study</a:t>
            </a:r>
          </a:p>
          <a:p>
            <a:endParaRPr lang="en-US" dirty="0"/>
          </a:p>
        </p:txBody>
      </p:sp>
      <p:sp>
        <p:nvSpPr>
          <p:cNvPr id="4" name="Slide Number Placeholder 3"/>
          <p:cNvSpPr>
            <a:spLocks noGrp="1"/>
          </p:cNvSpPr>
          <p:nvPr>
            <p:ph type="sldNum" sz="quarter" idx="10"/>
          </p:nvPr>
        </p:nvSpPr>
        <p:spPr/>
        <p:txBody>
          <a:bodyPr/>
          <a:lstStyle/>
          <a:p>
            <a:fld id="{2F3C11D5-9191-480E-BEE1-786712CC3BB7}" type="slidenum">
              <a:rPr lang="en-US" smtClean="0"/>
              <a:t>3</a:t>
            </a:fld>
            <a:endParaRPr lang="en-US"/>
          </a:p>
        </p:txBody>
      </p:sp>
    </p:spTree>
    <p:extLst>
      <p:ext uri="{BB962C8B-B14F-4D97-AF65-F5344CB8AC3E}">
        <p14:creationId xmlns:p14="http://schemas.microsoft.com/office/powerpoint/2010/main" val="4004462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Due to the critical nature of these patients, </a:t>
            </a:r>
            <a:r>
              <a:rPr lang="en-US" sz="1200" b="1" u="sng" kern="1200" dirty="0">
                <a:solidFill>
                  <a:schemeClr val="tx1"/>
                </a:solidFill>
                <a:effectLst/>
                <a:latin typeface="+mn-lt"/>
                <a:ea typeface="+mn-ea"/>
                <a:cs typeface="+mn-cs"/>
              </a:rPr>
              <a:t>EXPECTED</a:t>
            </a:r>
            <a:r>
              <a:rPr lang="en-US" sz="1200" kern="1200" dirty="0">
                <a:solidFill>
                  <a:schemeClr val="tx1"/>
                </a:solidFill>
                <a:effectLst/>
                <a:latin typeface="+mn-lt"/>
                <a:ea typeface="+mn-ea"/>
                <a:cs typeface="+mn-cs"/>
              </a:rPr>
              <a:t> adverse and serious adverse events are defined here.  As these events are expected in this patient population they do not need to be reported as an adverse event, unless the local PI feels it should be reported, especially if the PI feels these events might have been at all related to any aspect of the study protocol and not from the primary critical illness.  These include:</a:t>
            </a:r>
          </a:p>
          <a:p>
            <a:endParaRPr lang="en-US" dirty="0"/>
          </a:p>
        </p:txBody>
      </p:sp>
      <p:sp>
        <p:nvSpPr>
          <p:cNvPr id="4" name="Slide Number Placeholder 3"/>
          <p:cNvSpPr>
            <a:spLocks noGrp="1"/>
          </p:cNvSpPr>
          <p:nvPr>
            <p:ph type="sldNum" sz="quarter" idx="10"/>
          </p:nvPr>
        </p:nvSpPr>
        <p:spPr/>
        <p:txBody>
          <a:bodyPr/>
          <a:lstStyle/>
          <a:p>
            <a:fld id="{2F3C11D5-9191-480E-BEE1-786712CC3BB7}" type="slidenum">
              <a:rPr lang="en-US" smtClean="0"/>
              <a:t>4</a:t>
            </a:fld>
            <a:endParaRPr lang="en-US"/>
          </a:p>
        </p:txBody>
      </p:sp>
    </p:spTree>
    <p:extLst>
      <p:ext uri="{BB962C8B-B14F-4D97-AF65-F5344CB8AC3E}">
        <p14:creationId xmlns:p14="http://schemas.microsoft.com/office/powerpoint/2010/main" val="6441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Due to the critical nature of these patients, </a:t>
            </a:r>
            <a:r>
              <a:rPr lang="en-US" sz="1200" b="1" u="sng" kern="1200" dirty="0">
                <a:solidFill>
                  <a:schemeClr val="tx1"/>
                </a:solidFill>
                <a:effectLst/>
                <a:latin typeface="+mn-lt"/>
                <a:ea typeface="+mn-ea"/>
                <a:cs typeface="+mn-cs"/>
              </a:rPr>
              <a:t>EXPECTED</a:t>
            </a:r>
            <a:r>
              <a:rPr lang="en-US" sz="1200" kern="1200" dirty="0">
                <a:solidFill>
                  <a:schemeClr val="tx1"/>
                </a:solidFill>
                <a:effectLst/>
                <a:latin typeface="+mn-lt"/>
                <a:ea typeface="+mn-ea"/>
                <a:cs typeface="+mn-cs"/>
              </a:rPr>
              <a:t> adverse and serious adverse events are defined here.  As these events are expected in this patient population they do not need to be reported as an adverse event, unless the local PI feels it should be reported, especially if the PI feels these events might have been at all related to any aspect of the study protocol and not from the primary critical illness.  These include:</a:t>
            </a:r>
          </a:p>
          <a:p>
            <a:endParaRPr lang="en-US" dirty="0"/>
          </a:p>
        </p:txBody>
      </p:sp>
      <p:sp>
        <p:nvSpPr>
          <p:cNvPr id="4" name="Slide Number Placeholder 3"/>
          <p:cNvSpPr>
            <a:spLocks noGrp="1"/>
          </p:cNvSpPr>
          <p:nvPr>
            <p:ph type="sldNum" sz="quarter" idx="10"/>
          </p:nvPr>
        </p:nvSpPr>
        <p:spPr/>
        <p:txBody>
          <a:bodyPr/>
          <a:lstStyle/>
          <a:p>
            <a:fld id="{2F3C11D5-9191-480E-BEE1-786712CC3BB7}" type="slidenum">
              <a:rPr lang="en-US" smtClean="0"/>
              <a:t>5</a:t>
            </a:fld>
            <a:endParaRPr lang="en-US"/>
          </a:p>
        </p:txBody>
      </p:sp>
    </p:spTree>
    <p:extLst>
      <p:ext uri="{BB962C8B-B14F-4D97-AF65-F5344CB8AC3E}">
        <p14:creationId xmlns:p14="http://schemas.microsoft.com/office/powerpoint/2010/main" val="1323634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a:t>
            </a:r>
            <a:r>
              <a:rPr lang="en-US" baseline="0" dirty="0"/>
              <a:t> of an SAE or AE is very easy.  Simply go to www.coolstudy.ca.  The same site that is used for randomization and click on report SAE shown here.  Fill out the form and someone will contact you right away.  </a:t>
            </a:r>
            <a:endParaRPr lang="en-US" dirty="0"/>
          </a:p>
        </p:txBody>
      </p:sp>
      <p:sp>
        <p:nvSpPr>
          <p:cNvPr id="4" name="Slide Number Placeholder 3"/>
          <p:cNvSpPr>
            <a:spLocks noGrp="1"/>
          </p:cNvSpPr>
          <p:nvPr>
            <p:ph type="sldNum" sz="quarter" idx="10"/>
          </p:nvPr>
        </p:nvSpPr>
        <p:spPr/>
        <p:txBody>
          <a:bodyPr/>
          <a:lstStyle/>
          <a:p>
            <a:fld id="{2F3C11D5-9191-480E-BEE1-786712CC3BB7}" type="slidenum">
              <a:rPr lang="en-US" smtClean="0"/>
              <a:t>6</a:t>
            </a:fld>
            <a:endParaRPr lang="en-US"/>
          </a:p>
        </p:txBody>
      </p:sp>
    </p:spTree>
    <p:extLst>
      <p:ext uri="{BB962C8B-B14F-4D97-AF65-F5344CB8AC3E}">
        <p14:creationId xmlns:p14="http://schemas.microsoft.com/office/powerpoint/2010/main" val="184401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jp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hyperlink" Target="https://coolstudy.ca/serious-adverse-events-multiple-choice-t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2186" y="2620107"/>
            <a:ext cx="8825658" cy="3329581"/>
          </a:xfrm>
        </p:spPr>
        <p:txBody>
          <a:bodyPr/>
          <a:lstStyle/>
          <a:p>
            <a:r>
              <a:rPr lang="en-US" dirty="0"/>
              <a:t>COOL Study Adverse Event (AE) and Serious Adverse Event (SAE) Reporting </a:t>
            </a:r>
          </a:p>
        </p:txBody>
      </p:sp>
      <p:pic>
        <p:nvPicPr>
          <p:cNvPr id="4" name="Picture 3">
            <a:extLst>
              <a:ext uri="{FF2B5EF4-FFF2-40B4-BE49-F238E27FC236}">
                <a16:creationId xmlns="" xmlns:a16="http://schemas.microsoft.com/office/drawing/2014/main" id="{8C1EFB5C-C05D-4BE0-B9A7-F3BD23D4F609}"/>
              </a:ext>
            </a:extLst>
          </p:cNvPr>
          <p:cNvPicPr>
            <a:picLocks noChangeAspect="1"/>
          </p:cNvPicPr>
          <p:nvPr/>
        </p:nvPicPr>
        <p:blipFill>
          <a:blip r:embed="rId4"/>
          <a:stretch>
            <a:fillRect/>
          </a:stretch>
        </p:blipFill>
        <p:spPr>
          <a:xfrm>
            <a:off x="11122144" y="0"/>
            <a:ext cx="1115568" cy="1152144"/>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39369839"/>
      </p:ext>
    </p:extLst>
  </p:cSld>
  <p:clrMapOvr>
    <a:masterClrMapping/>
  </p:clrMapOvr>
  <mc:AlternateContent xmlns:mc="http://schemas.openxmlformats.org/markup-compatibility/2006">
    <mc:Choice xmlns:p14="http://schemas.microsoft.com/office/powerpoint/2010/main" Requires="p14">
      <p:transition spd="slow" p14:dur="2000" advTm="8564"/>
    </mc:Choice>
    <mc:Fallback>
      <p:transition spd="slow" advTm="8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1"/>
                </a:solidFill>
              </a:rPr>
              <a:t>What to Report</a:t>
            </a:r>
            <a:endParaRPr lang="en-US" dirty="0"/>
          </a:p>
        </p:txBody>
      </p:sp>
      <p:sp>
        <p:nvSpPr>
          <p:cNvPr id="3" name="Content Placeholder 2"/>
          <p:cNvSpPr>
            <a:spLocks noGrp="1"/>
          </p:cNvSpPr>
          <p:nvPr>
            <p:ph idx="1"/>
          </p:nvPr>
        </p:nvSpPr>
        <p:spPr/>
        <p:txBody>
          <a:bodyPr/>
          <a:lstStyle/>
          <a:p>
            <a:r>
              <a:rPr lang="en-US" sz="3200" dirty="0"/>
              <a:t>Suspected Unexpected Serious Adverse Reactions (SUSAR’s)</a:t>
            </a:r>
          </a:p>
          <a:p>
            <a:endParaRPr lang="en-US" sz="3200" dirty="0"/>
          </a:p>
          <a:p>
            <a:r>
              <a:rPr lang="en-US" sz="3200" dirty="0"/>
              <a:t>Serious Adverse Reactions (SAR) </a:t>
            </a:r>
          </a:p>
          <a:p>
            <a:endParaRPr lang="en-US" dirty="0"/>
          </a:p>
        </p:txBody>
      </p:sp>
      <p:pic>
        <p:nvPicPr>
          <p:cNvPr id="4" name="Picture 3">
            <a:extLst>
              <a:ext uri="{FF2B5EF4-FFF2-40B4-BE49-F238E27FC236}">
                <a16:creationId xmlns="" xmlns:a16="http://schemas.microsoft.com/office/drawing/2014/main" id="{D9A27A0E-7DEA-4C4D-A2EA-8AD4DD5DE31E}"/>
              </a:ext>
            </a:extLst>
          </p:cNvPr>
          <p:cNvPicPr>
            <a:picLocks noChangeAspect="1"/>
          </p:cNvPicPr>
          <p:nvPr/>
        </p:nvPicPr>
        <p:blipFill>
          <a:blip r:embed="rId5"/>
          <a:stretch>
            <a:fillRect/>
          </a:stretch>
        </p:blipFill>
        <p:spPr>
          <a:xfrm>
            <a:off x="11122144" y="0"/>
            <a:ext cx="1115568" cy="115214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42929298"/>
      </p:ext>
    </p:extLst>
  </p:cSld>
  <p:clrMapOvr>
    <a:masterClrMapping/>
  </p:clrMapOvr>
  <mc:AlternateContent xmlns:mc="http://schemas.openxmlformats.org/markup-compatibility/2006">
    <mc:Choice xmlns:p14="http://schemas.microsoft.com/office/powerpoint/2010/main" Requires="p14">
      <p:transition spd="slow" p14:dur="2000" advTm="41122"/>
    </mc:Choice>
    <mc:Fallback>
      <p:transition spd="slow" advTm="41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to Report</a:t>
            </a:r>
          </a:p>
        </p:txBody>
      </p:sp>
      <p:sp>
        <p:nvSpPr>
          <p:cNvPr id="3" name="Content Placeholder 2"/>
          <p:cNvSpPr>
            <a:spLocks noGrp="1"/>
          </p:cNvSpPr>
          <p:nvPr>
            <p:ph idx="1"/>
          </p:nvPr>
        </p:nvSpPr>
        <p:spPr/>
        <p:txBody>
          <a:bodyPr/>
          <a:lstStyle/>
          <a:p>
            <a:r>
              <a:rPr lang="en-US" dirty="0"/>
              <a:t>All patients that develop any of the following </a:t>
            </a:r>
            <a:r>
              <a:rPr lang="en-US" b="1" dirty="0"/>
              <a:t>SUSAR’s</a:t>
            </a:r>
            <a:r>
              <a:rPr lang="en-US" dirty="0"/>
              <a:t> MUST be reported within 24 hours to Dr. Kirkpatrick</a:t>
            </a:r>
          </a:p>
          <a:p>
            <a:endParaRPr lang="en-US" dirty="0"/>
          </a:p>
          <a:p>
            <a:pPr lvl="2"/>
            <a:r>
              <a:rPr lang="en-US" sz="2000" dirty="0"/>
              <a:t>Death</a:t>
            </a:r>
          </a:p>
          <a:p>
            <a:pPr lvl="2"/>
            <a:r>
              <a:rPr lang="en-US" sz="2000" dirty="0"/>
              <a:t>Enteroatmospheric </a:t>
            </a:r>
            <a:r>
              <a:rPr lang="en-US" sz="2000" dirty="0" smtClean="0"/>
              <a:t>fistulae</a:t>
            </a:r>
          </a:p>
          <a:p>
            <a:pPr lvl="2"/>
            <a:r>
              <a:rPr lang="en-US" sz="2000" dirty="0" err="1"/>
              <a:t>enterocutaneous</a:t>
            </a:r>
            <a:r>
              <a:rPr lang="en-US" sz="2000" dirty="0"/>
              <a:t> fistula</a:t>
            </a:r>
          </a:p>
          <a:p>
            <a:pPr lvl="2"/>
            <a:r>
              <a:rPr lang="en-US" sz="2000" dirty="0"/>
              <a:t>Overt abdominal compartment syndrome</a:t>
            </a:r>
          </a:p>
          <a:p>
            <a:pPr lvl="2"/>
            <a:r>
              <a:rPr lang="en-US" sz="2000" dirty="0"/>
              <a:t>Re-laparotomy in formally closed abdomens</a:t>
            </a:r>
          </a:p>
          <a:p>
            <a:pPr lvl="2"/>
            <a:r>
              <a:rPr lang="en-US" sz="2000" dirty="0"/>
              <a:t>Any serious event that the PI sees as unexpected but related to the study</a:t>
            </a:r>
          </a:p>
          <a:p>
            <a:pPr lvl="1"/>
            <a:endParaRPr lang="en-US" dirty="0"/>
          </a:p>
        </p:txBody>
      </p:sp>
      <p:pic>
        <p:nvPicPr>
          <p:cNvPr id="4" name="Picture 3">
            <a:extLst>
              <a:ext uri="{FF2B5EF4-FFF2-40B4-BE49-F238E27FC236}">
                <a16:creationId xmlns="" xmlns:a16="http://schemas.microsoft.com/office/drawing/2014/main" id="{59E61809-1C3B-411E-A87C-5403297D4B3C}"/>
              </a:ext>
            </a:extLst>
          </p:cNvPr>
          <p:cNvPicPr>
            <a:picLocks noChangeAspect="1"/>
          </p:cNvPicPr>
          <p:nvPr/>
        </p:nvPicPr>
        <p:blipFill>
          <a:blip r:embed="rId5"/>
          <a:stretch>
            <a:fillRect/>
          </a:stretch>
        </p:blipFill>
        <p:spPr>
          <a:xfrm>
            <a:off x="11122144" y="0"/>
            <a:ext cx="1115568" cy="115214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58770214"/>
      </p:ext>
    </p:extLst>
  </p:cSld>
  <p:clrMapOvr>
    <a:masterClrMapping/>
  </p:clrMapOvr>
  <mc:AlternateContent xmlns:mc="http://schemas.openxmlformats.org/markup-compatibility/2006">
    <mc:Choice xmlns:p14="http://schemas.microsoft.com/office/powerpoint/2010/main" Requires="p14">
      <p:transition spd="slow" p14:dur="2000" advTm="29084"/>
    </mc:Choice>
    <mc:Fallback>
      <p:transition spd="slow" advTm="29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AE and SAE’s</a:t>
            </a:r>
          </a:p>
        </p:txBody>
      </p:sp>
      <p:sp>
        <p:nvSpPr>
          <p:cNvPr id="3" name="Content Placeholder 2"/>
          <p:cNvSpPr>
            <a:spLocks noGrp="1"/>
          </p:cNvSpPr>
          <p:nvPr>
            <p:ph idx="1"/>
          </p:nvPr>
        </p:nvSpPr>
        <p:spPr/>
        <p:txBody>
          <a:bodyPr/>
          <a:lstStyle/>
          <a:p>
            <a:pPr lvl="0"/>
            <a:r>
              <a:rPr lang="en-US" dirty="0"/>
              <a:t>Multiple organ dysfunction including</a:t>
            </a:r>
          </a:p>
          <a:p>
            <a:pPr lvl="1"/>
            <a:r>
              <a:rPr lang="en-US" dirty="0"/>
              <a:t>Renal failure</a:t>
            </a:r>
          </a:p>
          <a:p>
            <a:pPr lvl="1"/>
            <a:r>
              <a:rPr lang="en-US" dirty="0"/>
              <a:t>Cardiovascular failure</a:t>
            </a:r>
          </a:p>
          <a:p>
            <a:pPr lvl="1"/>
            <a:r>
              <a:rPr lang="en-US" dirty="0"/>
              <a:t>Respiratory failure</a:t>
            </a:r>
          </a:p>
          <a:p>
            <a:pPr lvl="1"/>
            <a:r>
              <a:rPr lang="en-US" dirty="0"/>
              <a:t>Gastrointestinal failure</a:t>
            </a:r>
          </a:p>
          <a:p>
            <a:pPr lvl="1"/>
            <a:r>
              <a:rPr lang="en-US" dirty="0"/>
              <a:t>Hematopoietic failure</a:t>
            </a:r>
          </a:p>
          <a:p>
            <a:pPr lvl="0"/>
            <a:r>
              <a:rPr lang="en-US" dirty="0"/>
              <a:t>Prolonged life support</a:t>
            </a:r>
          </a:p>
          <a:p>
            <a:pPr lvl="0"/>
            <a:r>
              <a:rPr lang="en-US" dirty="0"/>
              <a:t>Intra-abdominal abscesses</a:t>
            </a:r>
          </a:p>
          <a:p>
            <a:pPr marL="0" indent="0">
              <a:buNone/>
            </a:pPr>
            <a:endParaRPr lang="en-US" dirty="0"/>
          </a:p>
        </p:txBody>
      </p:sp>
      <p:pic>
        <p:nvPicPr>
          <p:cNvPr id="4" name="Picture 3">
            <a:extLst>
              <a:ext uri="{FF2B5EF4-FFF2-40B4-BE49-F238E27FC236}">
                <a16:creationId xmlns="" xmlns:a16="http://schemas.microsoft.com/office/drawing/2014/main" id="{318D1286-EB9E-425A-B996-2A6898C2387D}"/>
              </a:ext>
            </a:extLst>
          </p:cNvPr>
          <p:cNvPicPr>
            <a:picLocks noChangeAspect="1"/>
          </p:cNvPicPr>
          <p:nvPr/>
        </p:nvPicPr>
        <p:blipFill>
          <a:blip r:embed="rId5"/>
          <a:stretch>
            <a:fillRect/>
          </a:stretch>
        </p:blipFill>
        <p:spPr>
          <a:xfrm>
            <a:off x="11122144" y="0"/>
            <a:ext cx="1115568" cy="115214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43631216"/>
      </p:ext>
    </p:extLst>
  </p:cSld>
  <p:clrMapOvr>
    <a:masterClrMapping/>
  </p:clrMapOvr>
  <mc:AlternateContent xmlns:mc="http://schemas.openxmlformats.org/markup-compatibility/2006">
    <mc:Choice xmlns:p14="http://schemas.microsoft.com/office/powerpoint/2010/main" Requires="p14">
      <p:transition spd="slow" p14:dur="2000" advTm="47348"/>
    </mc:Choice>
    <mc:Fallback>
      <p:transition spd="slow" advTm="47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AE and SAE’s Continued</a:t>
            </a:r>
          </a:p>
        </p:txBody>
      </p:sp>
      <p:sp>
        <p:nvSpPr>
          <p:cNvPr id="3" name="Content Placeholder 2"/>
          <p:cNvSpPr>
            <a:spLocks noGrp="1"/>
          </p:cNvSpPr>
          <p:nvPr>
            <p:ph idx="1"/>
          </p:nvPr>
        </p:nvSpPr>
        <p:spPr/>
        <p:txBody>
          <a:bodyPr/>
          <a:lstStyle/>
          <a:p>
            <a:pPr lvl="0"/>
            <a:r>
              <a:rPr lang="en-US" dirty="0"/>
              <a:t>Pneumonia</a:t>
            </a:r>
          </a:p>
          <a:p>
            <a:pPr lvl="0"/>
            <a:r>
              <a:rPr lang="en-US" dirty="0"/>
              <a:t>Deep vein thrombosis</a:t>
            </a:r>
          </a:p>
          <a:p>
            <a:pPr lvl="0"/>
            <a:r>
              <a:rPr lang="en-US" dirty="0"/>
              <a:t>Pulmonary embolism</a:t>
            </a:r>
          </a:p>
          <a:p>
            <a:pPr lvl="0"/>
            <a:r>
              <a:rPr lang="en-US" dirty="0"/>
              <a:t>Wound infections</a:t>
            </a:r>
          </a:p>
          <a:p>
            <a:pPr lvl="0"/>
            <a:r>
              <a:rPr lang="en-US" dirty="0"/>
              <a:t>Wound dehiscence</a:t>
            </a:r>
          </a:p>
          <a:p>
            <a:pPr lvl="0"/>
            <a:r>
              <a:rPr lang="en-US" dirty="0"/>
              <a:t>Prolonged hospitalization</a:t>
            </a:r>
          </a:p>
          <a:p>
            <a:pPr lvl="0"/>
            <a:r>
              <a:rPr lang="en-US" dirty="0"/>
              <a:t>Loss of independent living capability after release from hospital</a:t>
            </a:r>
          </a:p>
          <a:p>
            <a:pPr lvl="0"/>
            <a:r>
              <a:rPr lang="en-US" dirty="0"/>
              <a:t>General debility</a:t>
            </a:r>
          </a:p>
        </p:txBody>
      </p:sp>
      <p:pic>
        <p:nvPicPr>
          <p:cNvPr id="4" name="Picture 3">
            <a:extLst>
              <a:ext uri="{FF2B5EF4-FFF2-40B4-BE49-F238E27FC236}">
                <a16:creationId xmlns="" xmlns:a16="http://schemas.microsoft.com/office/drawing/2014/main" id="{6E578195-F174-474B-A5B0-153401781110}"/>
              </a:ext>
            </a:extLst>
          </p:cNvPr>
          <p:cNvPicPr>
            <a:picLocks noChangeAspect="1"/>
          </p:cNvPicPr>
          <p:nvPr/>
        </p:nvPicPr>
        <p:blipFill>
          <a:blip r:embed="rId5"/>
          <a:stretch>
            <a:fillRect/>
          </a:stretch>
        </p:blipFill>
        <p:spPr>
          <a:xfrm>
            <a:off x="11122144" y="0"/>
            <a:ext cx="1115568" cy="115214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48341692"/>
      </p:ext>
    </p:extLst>
  </p:cSld>
  <p:clrMapOvr>
    <a:masterClrMapping/>
  </p:clrMapOvr>
  <mc:AlternateContent xmlns:mc="http://schemas.openxmlformats.org/markup-compatibility/2006">
    <mc:Choice xmlns:p14="http://schemas.microsoft.com/office/powerpoint/2010/main" Requires="p14">
      <p:transition spd="slow" p14:dur="2000" advTm="22887"/>
    </mc:Choice>
    <mc:Fallback>
      <p:transition spd="slow" advTm="22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report</a:t>
            </a:r>
          </a:p>
        </p:txBody>
      </p:sp>
      <p:pic>
        <p:nvPicPr>
          <p:cNvPr id="4" name="Picture 3"/>
          <p:cNvPicPr>
            <a:picLocks noChangeAspect="1"/>
          </p:cNvPicPr>
          <p:nvPr/>
        </p:nvPicPr>
        <p:blipFill>
          <a:blip r:embed="rId5"/>
          <a:stretch>
            <a:fillRect/>
          </a:stretch>
        </p:blipFill>
        <p:spPr>
          <a:xfrm>
            <a:off x="345831" y="1512277"/>
            <a:ext cx="11430000" cy="5029200"/>
          </a:xfrm>
          <a:prstGeom prst="rect">
            <a:avLst/>
          </a:prstGeom>
        </p:spPr>
      </p:pic>
      <p:sp>
        <p:nvSpPr>
          <p:cNvPr id="5" name="Oval 4"/>
          <p:cNvSpPr/>
          <p:nvPr/>
        </p:nvSpPr>
        <p:spPr>
          <a:xfrm>
            <a:off x="6529754" y="1594338"/>
            <a:ext cx="1289538" cy="66821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8704277A-710D-4590-8ABB-AA79CECAF416}"/>
              </a:ext>
            </a:extLst>
          </p:cNvPr>
          <p:cNvPicPr>
            <a:picLocks noChangeAspect="1"/>
          </p:cNvPicPr>
          <p:nvPr/>
        </p:nvPicPr>
        <p:blipFill>
          <a:blip r:embed="rId6"/>
          <a:stretch>
            <a:fillRect/>
          </a:stretch>
        </p:blipFill>
        <p:spPr>
          <a:xfrm>
            <a:off x="11122144" y="0"/>
            <a:ext cx="1115568" cy="1152144"/>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84098608"/>
      </p:ext>
    </p:extLst>
  </p:cSld>
  <p:clrMapOvr>
    <a:masterClrMapping/>
  </p:clrMapOvr>
  <mc:AlternateContent xmlns:mc="http://schemas.openxmlformats.org/markup-compatibility/2006">
    <mc:Choice xmlns:p14="http://schemas.microsoft.com/office/powerpoint/2010/main" Requires="p14">
      <p:transition spd="slow" p14:dur="2000" advTm="23109"/>
    </mc:Choice>
    <mc:Fallback>
      <p:transition spd="slow" advTm="23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completing the COOL study SAE training.</a:t>
            </a:r>
          </a:p>
        </p:txBody>
      </p:sp>
      <p:sp>
        <p:nvSpPr>
          <p:cNvPr id="3" name="Content Placeholder 2"/>
          <p:cNvSpPr>
            <a:spLocks noGrp="1"/>
          </p:cNvSpPr>
          <p:nvPr>
            <p:ph idx="1"/>
          </p:nvPr>
        </p:nvSpPr>
        <p:spPr>
          <a:xfrm>
            <a:off x="1104293" y="2457652"/>
            <a:ext cx="8946541" cy="4195481"/>
          </a:xfrm>
        </p:spPr>
        <p:txBody>
          <a:bodyPr/>
          <a:lstStyle/>
          <a:p>
            <a:pPr marL="457200" indent="-457200">
              <a:buFont typeface="Arial" panose="020B0604020202020204" pitchFamily="34" charset="0"/>
              <a:buChar char="•"/>
              <a:defRPr/>
            </a:pPr>
            <a:r>
              <a:rPr lang="en-CA" kern="0" dirty="0"/>
              <a:t>Please click on the link below to do a brief (3 question) multiple choice test on the training.  </a:t>
            </a:r>
          </a:p>
          <a:p>
            <a:pPr marL="457200" indent="-457200">
              <a:buFont typeface="Arial" panose="020B0604020202020204" pitchFamily="34" charset="0"/>
              <a:buChar char="•"/>
              <a:defRPr/>
            </a:pPr>
            <a:r>
              <a:rPr lang="en-CA" kern="0" dirty="0"/>
              <a:t>In order to ‘pass’ the training you must get 100% on the Multiple Choice Test.  </a:t>
            </a:r>
          </a:p>
          <a:p>
            <a:pPr marL="457200" indent="-457200">
              <a:buFont typeface="Arial" panose="020B0604020202020204" pitchFamily="34" charset="0"/>
              <a:buChar char="•"/>
              <a:defRPr/>
            </a:pPr>
            <a:r>
              <a:rPr lang="en-CA" kern="0" dirty="0"/>
              <a:t>If you do not get 100% the first time you will be given the opportunity to try again</a:t>
            </a:r>
          </a:p>
          <a:p>
            <a:pPr marL="0" indent="0">
              <a:buNone/>
            </a:pPr>
            <a:endParaRPr lang="en-US" dirty="0">
              <a:hlinkClick r:id="rId4"/>
            </a:endParaRPr>
          </a:p>
          <a:p>
            <a:endParaRPr lang="en-US" dirty="0">
              <a:hlinkClick r:id="rId4"/>
            </a:endParaRPr>
          </a:p>
          <a:p>
            <a:r>
              <a:rPr lang="en-US" dirty="0">
                <a:hlinkClick r:id="rId4"/>
              </a:rPr>
              <a:t>https://coolstudy.ca/</a:t>
            </a:r>
            <a:r>
              <a:rPr lang="en-US" b="1" dirty="0">
                <a:hlinkClick r:id="rId4"/>
              </a:rPr>
              <a:t>serious-adverse-events-multiple-choice-test</a:t>
            </a:r>
            <a:r>
              <a:rPr lang="en-US" dirty="0">
                <a:hlinkClick r:id="rId4"/>
              </a:rPr>
              <a:t>/(opens in a new tab)</a:t>
            </a:r>
            <a:endParaRPr lang="en-US" dirty="0"/>
          </a:p>
        </p:txBody>
      </p:sp>
      <p:pic>
        <p:nvPicPr>
          <p:cNvPr id="4" name="Picture 3">
            <a:extLst>
              <a:ext uri="{FF2B5EF4-FFF2-40B4-BE49-F238E27FC236}">
                <a16:creationId xmlns="" xmlns:a16="http://schemas.microsoft.com/office/drawing/2014/main" id="{7E351867-AC0F-4993-9029-1196B1687C99}"/>
              </a:ext>
            </a:extLst>
          </p:cNvPr>
          <p:cNvPicPr>
            <a:picLocks noChangeAspect="1"/>
          </p:cNvPicPr>
          <p:nvPr/>
        </p:nvPicPr>
        <p:blipFill>
          <a:blip r:embed="rId5"/>
          <a:stretch>
            <a:fillRect/>
          </a:stretch>
        </p:blipFill>
        <p:spPr>
          <a:xfrm>
            <a:off x="11122144" y="0"/>
            <a:ext cx="1115568" cy="115214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48099021"/>
      </p:ext>
    </p:extLst>
  </p:cSld>
  <p:clrMapOvr>
    <a:masterClrMapping/>
  </p:clrMapOvr>
  <mc:AlternateContent xmlns:mc="http://schemas.openxmlformats.org/markup-compatibility/2006">
    <mc:Choice xmlns:p14="http://schemas.microsoft.com/office/powerpoint/2010/main" Requires="p14">
      <p:transition spd="slow" p14:dur="2000" advTm="22910"/>
    </mc:Choice>
    <mc:Fallback>
      <p:transition spd="slow" advTm="22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174</TotalTime>
  <Words>543</Words>
  <Application>Microsoft Office PowerPoint</Application>
  <PresentationFormat>Widescreen</PresentationFormat>
  <Paragraphs>57</Paragraphs>
  <Slides>7</Slides>
  <Notes>5</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Ion</vt:lpstr>
      <vt:lpstr>COOL Study Adverse Event (AE) and Serious Adverse Event (SAE) Reporting </vt:lpstr>
      <vt:lpstr>What to Report</vt:lpstr>
      <vt:lpstr>What to Report</vt:lpstr>
      <vt:lpstr>Expected AE and SAE’s</vt:lpstr>
      <vt:lpstr>Expected AE and SAE’s Continued</vt:lpstr>
      <vt:lpstr>How to report</vt:lpstr>
      <vt:lpstr>Thank you for completing the COOL study SAE training.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 Study Adverse Event and Serious Adverse Event Reporting</dc:title>
  <dc:creator>Jessica Mckee</dc:creator>
  <cp:lastModifiedBy>Jessica Mckee</cp:lastModifiedBy>
  <cp:revision>8</cp:revision>
  <dcterms:created xsi:type="dcterms:W3CDTF">2019-09-30T16:03:40Z</dcterms:created>
  <dcterms:modified xsi:type="dcterms:W3CDTF">2019-10-02T22:00:00Z</dcterms:modified>
</cp:coreProperties>
</file>